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256" r:id="rId4"/>
    <p:sldId id="257" r:id="rId5"/>
    <p:sldId id="270" r:id="rId6"/>
    <p:sldId id="258" r:id="rId7"/>
    <p:sldId id="259" r:id="rId8"/>
    <p:sldId id="260" r:id="rId9"/>
    <p:sldId id="261" r:id="rId10"/>
    <p:sldId id="262" r:id="rId11"/>
    <p:sldId id="263" r:id="rId12"/>
    <p:sldId id="269" r:id="rId13"/>
    <p:sldId id="264" r:id="rId14"/>
    <p:sldId id="268" r:id="rId15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HzTg+goWcQk8fO5It0l+0ng5K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Tamaño de imagen(MB)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tint val="100000"/>
                    <a:shade val="100000"/>
                    <a:satMod val="130000"/>
                  </a:schemeClr>
                </a:gs>
                <a:gs pos="100000">
                  <a:schemeClr val="accent5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Hoja1!$A$2:$A$5</c:f>
              <c:strCache>
                <c:ptCount val="4"/>
                <c:pt idx="0">
                  <c:v>1,6Kb</c:v>
                </c:pt>
                <c:pt idx="1">
                  <c:v>2,7Mb</c:v>
                </c:pt>
                <c:pt idx="2">
                  <c:v>4,0Mb</c:v>
                </c:pt>
                <c:pt idx="3">
                  <c:v>5,2Mb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4.0999999999999996</c:v>
                </c:pt>
                <c:pt idx="1">
                  <c:v>7.6</c:v>
                </c:pt>
                <c:pt idx="2">
                  <c:v>13.5</c:v>
                </c:pt>
                <c:pt idx="3">
                  <c:v>23.4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7B-4161-9089-42AE44FB27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27945864"/>
        <c:axId val="527947176"/>
        <c:axId val="0"/>
      </c:bar3DChart>
      <c:catAx>
        <c:axId val="527945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7947176"/>
        <c:crosses val="autoZero"/>
        <c:auto val="1"/>
        <c:lblAlgn val="ctr"/>
        <c:lblOffset val="100"/>
        <c:noMultiLvlLbl val="0"/>
      </c:catAx>
      <c:valAx>
        <c:axId val="527947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7945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  <a:sp3d/>
      </c:spPr>
    </c:sideWall>
    <c:backWall>
      <c:thickness val="0"/>
      <c:spPr>
        <a:noFill/>
        <a:ln>
          <a:noFill/>
        </a:ln>
        <a:effectLst>
          <a:outerShdw blurRad="152400" dist="317500" dir="5400000" sx="90000" sy="-19000" rotWithShape="0">
            <a:prstClr val="black">
              <a:alpha val="15000"/>
            </a:prstClr>
          </a:outerShdw>
        </a:effectLst>
        <a:sp3d/>
      </c:spPr>
    </c:backWall>
    <c:plotArea>
      <c:layout>
        <c:manualLayout>
          <c:layoutTarget val="inner"/>
          <c:xMode val="edge"/>
          <c:yMode val="edge"/>
          <c:x val="6.9431262204822111E-2"/>
          <c:y val="3.0202742579783799E-2"/>
          <c:w val="0.91622562690604648"/>
          <c:h val="0.7684780130081682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Tamaño de imagen(MB)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tint val="100000"/>
                    <a:shade val="100000"/>
                    <a:satMod val="130000"/>
                  </a:schemeClr>
                </a:gs>
                <a:gs pos="100000">
                  <a:schemeClr val="accent6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Hoja1!$A$2:$A$5</c:f>
              <c:strCache>
                <c:ptCount val="4"/>
                <c:pt idx="0">
                  <c:v>1,6Mb</c:v>
                </c:pt>
                <c:pt idx="1">
                  <c:v>2,7Mb</c:v>
                </c:pt>
                <c:pt idx="2">
                  <c:v>4,0 Mb</c:v>
                </c:pt>
                <c:pt idx="3">
                  <c:v>5,2Mb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17</c:v>
                </c:pt>
                <c:pt idx="1">
                  <c:v>23</c:v>
                </c:pt>
                <c:pt idx="2">
                  <c:v>50</c:v>
                </c:pt>
                <c:pt idx="3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23-4800-90B1-5DE0C04312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23279800"/>
        <c:axId val="523280128"/>
        <c:axId val="0"/>
      </c:bar3DChart>
      <c:catAx>
        <c:axId val="523279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3280128"/>
        <c:crosses val="autoZero"/>
        <c:auto val="1"/>
        <c:lblAlgn val="ctr"/>
        <c:lblOffset val="100"/>
        <c:noMultiLvlLbl val="0"/>
      </c:catAx>
      <c:valAx>
        <c:axId val="52328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3279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jpeg>
</file>

<file path=ppt/media/image19.jpe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1" name="Google Shape;3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51120" y="-864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608851" y="270774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ES" sz="3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 PARA EL MONITOREO DE LA GANADERIA DE PRECISION</a:t>
            </a: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383;p9">
            <a:extLst>
              <a:ext uri="{FF2B5EF4-FFF2-40B4-BE49-F238E27FC236}">
                <a16:creationId xmlns:a16="http://schemas.microsoft.com/office/drawing/2014/main" id="{4427C240-B452-406A-92B3-E43D643E86C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080" y="216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84;p9">
            <a:extLst>
              <a:ext uri="{FF2B5EF4-FFF2-40B4-BE49-F238E27FC236}">
                <a16:creationId xmlns:a16="http://schemas.microsoft.com/office/drawing/2014/main" id="{1CDB6882-0DE5-4696-BDAB-60838D40659C}"/>
              </a:ext>
            </a:extLst>
          </p:cNvPr>
          <p:cNvSpPr/>
          <p:nvPr/>
        </p:nvSpPr>
        <p:spPr>
          <a:xfrm>
            <a:off x="265319" y="376920"/>
            <a:ext cx="7511607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dirty="0">
                <a:solidFill>
                  <a:schemeClr val="bg1"/>
                </a:solidFill>
                <a:latin typeface="+mn-lt"/>
              </a:rPr>
              <a:t>Cambio</a:t>
            </a:r>
            <a:r>
              <a:rPr lang="es-ES" sz="2200" dirty="0">
                <a:solidFill>
                  <a:schemeClr val="bg1"/>
                </a:solidFill>
                <a:latin typeface="+mn-lt"/>
              </a:rPr>
              <a:t> </a:t>
            </a:r>
            <a:r>
              <a:rPr lang="es-ES" sz="2200" b="1" dirty="0">
                <a:solidFill>
                  <a:schemeClr val="bg1"/>
                </a:solidFill>
                <a:latin typeface="+mn-lt"/>
              </a:rPr>
              <a:t>de tamaño de imágenes al ser comprimidas.</a:t>
            </a:r>
            <a:endParaRPr sz="2200" b="1" i="0" u="none" strike="noStrike" cap="none" dirty="0">
              <a:solidFill>
                <a:schemeClr val="bg1"/>
              </a:solidFill>
              <a:latin typeface="+mn-lt"/>
              <a:sym typeface="Arial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59156DC-88FF-48B4-BFC6-1BFCCB67C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238" y="1692997"/>
            <a:ext cx="6464617" cy="362018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1757A41-CFC5-44CD-BEB7-A5EEC9C03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187" y="1692998"/>
            <a:ext cx="5059051" cy="362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40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1677"/>
            <a:ext cx="12192000" cy="6816324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 dirty="0">
                <a:solidFill>
                  <a:srgbClr val="FFFFFF"/>
                </a:solidFill>
              </a:rPr>
              <a:t>promedio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41840" y="4096920"/>
            <a:ext cx="4051422" cy="896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001E33"/>
                </a:solidFill>
              </a:rPr>
              <a:t>Tasa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compresión </a:t>
            </a:r>
            <a:r>
              <a:rPr lang="en-US" dirty="0">
                <a:solidFill>
                  <a:srgbClr val="001E33"/>
                </a:solidFill>
              </a:rPr>
              <a:t>promedio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el ganado </a:t>
            </a:r>
            <a:b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sano y el ganado enfermo es de 4:1 ya que lo tomamos con la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compresion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con perdidas la cual trabaja con el vecino mas cercano.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3" name="Google Shape;413;gadd317ae2b_0_201"/>
          <p:cNvGraphicFramePr/>
          <p:nvPr>
            <p:extLst>
              <p:ext uri="{D42A27DB-BD31-4B8C-83A1-F6EECF244321}">
                <p14:modId xmlns:p14="http://schemas.microsoft.com/office/powerpoint/2010/main" val="4204637657"/>
              </p:ext>
            </p:extLst>
          </p:nvPr>
        </p:nvGraphicFramePr>
        <p:xfrm>
          <a:off x="1081320" y="1880040"/>
          <a:ext cx="3752125" cy="215965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3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dirty="0">
                          <a:solidFill>
                            <a:srgbClr val="001E33"/>
                          </a:solidFill>
                        </a:rPr>
                        <a:t>Tasa</a:t>
                      </a:r>
                      <a:r>
                        <a:rPr lang="en-US" sz="1800" b="1" u="none" strike="noStrike" cap="none" dirty="0">
                          <a:solidFill>
                            <a:srgbClr val="001E33"/>
                          </a:solidFill>
                        </a:rPr>
                        <a:t> de compresión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Ganado sano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4:1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El ganado enfermo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4:1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5" name="Imagen 4">
            <a:extLst>
              <a:ext uri="{FF2B5EF4-FFF2-40B4-BE49-F238E27FC236}">
                <a16:creationId xmlns:a16="http://schemas.microsoft.com/office/drawing/2014/main" id="{B25B0B8C-F228-4FDA-8E68-B4AB2F35D6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221" y="2171098"/>
            <a:ext cx="2571750" cy="256222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4506071-3411-4E53-BA1A-8AC880C7BD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3654" y="1864459"/>
            <a:ext cx="3130821" cy="312908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-62399" y="6445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</a:t>
            </a:r>
            <a:r>
              <a:rPr lang="en-US" sz="20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por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primeros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autores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son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por una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beca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Sapiencia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financiada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por el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municipio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Medellín.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Todos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los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autores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quieren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agradecer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a la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Vicerrectoría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Descubrimiento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Creación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, de la Universidad EAFIT, por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en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esta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investigación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4" name="Google Shape;204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" name="Google Shape;206;p2"/>
          <p:cNvSpPr/>
          <p:nvPr/>
        </p:nvSpPr>
        <p:spPr>
          <a:xfrm>
            <a:off x="728640" y="190080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9419040" y="4180680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51040" y="4180680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Sebastian Arias.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635040" y="4180680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Samuel García Correa.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762250" y="6199009"/>
            <a:ext cx="8782343" cy="398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lvl="0">
              <a:buSzPts val="2200"/>
            </a:pPr>
            <a:r>
              <a:rPr lang="es-CO" sz="2000" b="1" dirty="0">
                <a:solidFill>
                  <a:srgbClr val="001E33"/>
                </a:solidFill>
              </a:rPr>
              <a:t>https://github.com/sebasarias17/ST0245-003</a:t>
            </a:r>
            <a:endParaRPr sz="20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5895585" y="1674645"/>
            <a:ext cx="3383640" cy="2652120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6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6446651" y="4180675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Marín.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E76BF98-DA7E-4CB6-B1C3-0BA4E06177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5760" y="1900800"/>
            <a:ext cx="2102040" cy="219347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8F2E375-B542-4C35-91C2-D4958082D2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847278">
            <a:off x="3577033" y="1882946"/>
            <a:ext cx="2171610" cy="2229185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99;p2">
            <a:extLst>
              <a:ext uri="{FF2B5EF4-FFF2-40B4-BE49-F238E27FC236}">
                <a16:creationId xmlns:a16="http://schemas.microsoft.com/office/drawing/2014/main" id="{B1F7F295-5F30-407A-9578-AA72585BD2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0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0;p2">
            <a:extLst>
              <a:ext uri="{FF2B5EF4-FFF2-40B4-BE49-F238E27FC236}">
                <a16:creationId xmlns:a16="http://schemas.microsoft.com/office/drawing/2014/main" id="{8F534A6D-935D-4615-B5D5-2BEFF9836A86}"/>
              </a:ext>
            </a:extLst>
          </p:cNvPr>
          <p:cNvSpPr/>
          <p:nvPr/>
        </p:nvSpPr>
        <p:spPr>
          <a:xfrm>
            <a:off x="114407" y="383253"/>
            <a:ext cx="43758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FFFFFF"/>
                </a:solidFill>
              </a:rPr>
              <a:t>Estado animico en el proyecto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200;p2">
            <a:extLst>
              <a:ext uri="{FF2B5EF4-FFF2-40B4-BE49-F238E27FC236}">
                <a16:creationId xmlns:a16="http://schemas.microsoft.com/office/drawing/2014/main" id="{C16B58D4-A13C-471A-A2C9-38486567AA37}"/>
              </a:ext>
            </a:extLst>
          </p:cNvPr>
          <p:cNvSpPr/>
          <p:nvPr/>
        </p:nvSpPr>
        <p:spPr>
          <a:xfrm>
            <a:off x="3128790" y="1673398"/>
            <a:ext cx="3375583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b="1" i="0" u="none" strike="noStrike" cap="none" dirty="0" err="1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b="1" dirty="0" err="1">
                <a:solidFill>
                  <a:schemeClr val="tx1"/>
                </a:solidFill>
              </a:rPr>
              <a:t>nalizando</a:t>
            </a:r>
            <a:r>
              <a:rPr lang="en-US" b="1" dirty="0">
                <a:solidFill>
                  <a:schemeClr val="tx1"/>
                </a:solidFill>
              </a:rPr>
              <a:t> el proyecto</a:t>
            </a:r>
            <a:endParaRPr b="0" i="0" u="none" strike="noStrike" cap="none" dirty="0">
              <a:solidFill>
                <a:schemeClr val="tx1"/>
              </a:solidFill>
              <a:sym typeface="Arial"/>
            </a:endParaRPr>
          </a:p>
        </p:txBody>
      </p:sp>
      <p:sp>
        <p:nvSpPr>
          <p:cNvPr id="9" name="Google Shape;200;p2">
            <a:extLst>
              <a:ext uri="{FF2B5EF4-FFF2-40B4-BE49-F238E27FC236}">
                <a16:creationId xmlns:a16="http://schemas.microsoft.com/office/drawing/2014/main" id="{86518C43-8714-4E38-A7E4-F5F981EA31A5}"/>
              </a:ext>
            </a:extLst>
          </p:cNvPr>
          <p:cNvSpPr/>
          <p:nvPr/>
        </p:nvSpPr>
        <p:spPr>
          <a:xfrm>
            <a:off x="366962" y="1673398"/>
            <a:ext cx="3375583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b="1" i="0" u="none" strike="noStrike" cap="none" dirty="0">
                <a:solidFill>
                  <a:schemeClr val="tx1"/>
                </a:solidFill>
                <a:sym typeface="Arial"/>
              </a:rPr>
              <a:t>Nos cuentan el proyecto</a:t>
            </a:r>
            <a:endParaRPr b="1" i="0" u="none" strike="noStrike" cap="none" dirty="0">
              <a:solidFill>
                <a:schemeClr val="tx1"/>
              </a:solidFill>
              <a:sym typeface="Arial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DC57B65-C691-4228-B518-D9A390BE8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62" y="2032160"/>
            <a:ext cx="2286319" cy="2381582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838C6CD-1D90-46B0-9F6E-E0990AEFC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4323" y="2036983"/>
            <a:ext cx="2410161" cy="235300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D73B58F-CAA2-4ED0-AE5B-84BC85C888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2952" y="2032160"/>
            <a:ext cx="2637896" cy="2353003"/>
          </a:xfrm>
          <a:prstGeom prst="rect">
            <a:avLst/>
          </a:prstGeom>
        </p:spPr>
      </p:pic>
      <p:sp>
        <p:nvSpPr>
          <p:cNvPr id="13" name="Google Shape;200;p2">
            <a:extLst>
              <a:ext uri="{FF2B5EF4-FFF2-40B4-BE49-F238E27FC236}">
                <a16:creationId xmlns:a16="http://schemas.microsoft.com/office/drawing/2014/main" id="{B2C72643-2768-44BD-8560-1C3259E7B99C}"/>
              </a:ext>
            </a:extLst>
          </p:cNvPr>
          <p:cNvSpPr/>
          <p:nvPr/>
        </p:nvSpPr>
        <p:spPr>
          <a:xfrm>
            <a:off x="5972603" y="1699617"/>
            <a:ext cx="3375583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b="1" dirty="0">
                <a:solidFill>
                  <a:schemeClr val="tx1"/>
                </a:solidFill>
              </a:rPr>
              <a:t>Realizando el proyecto</a:t>
            </a:r>
            <a:endParaRPr b="1" i="0" u="none" strike="noStrike" cap="none" dirty="0">
              <a:solidFill>
                <a:schemeClr val="tx1"/>
              </a:solidFill>
              <a:sym typeface="Arial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D49D77A7-D2A7-442C-A865-444A1072F9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9316" y="2077886"/>
            <a:ext cx="2357512" cy="2353004"/>
          </a:xfrm>
          <a:prstGeom prst="rect">
            <a:avLst/>
          </a:prstGeom>
        </p:spPr>
      </p:pic>
      <p:sp>
        <p:nvSpPr>
          <p:cNvPr id="15" name="Google Shape;200;p2">
            <a:extLst>
              <a:ext uri="{FF2B5EF4-FFF2-40B4-BE49-F238E27FC236}">
                <a16:creationId xmlns:a16="http://schemas.microsoft.com/office/drawing/2014/main" id="{13A0C0B2-7CF4-4F71-8467-2611FBE61F49}"/>
              </a:ext>
            </a:extLst>
          </p:cNvPr>
          <p:cNvSpPr/>
          <p:nvPr/>
        </p:nvSpPr>
        <p:spPr>
          <a:xfrm>
            <a:off x="8989316" y="1725836"/>
            <a:ext cx="3375583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b="1" dirty="0">
                <a:solidFill>
                  <a:schemeClr val="tx1"/>
                </a:solidFill>
              </a:rPr>
              <a:t>Entregando el proyecto</a:t>
            </a:r>
            <a:endParaRPr b="1" i="0" u="none" strike="noStrike" cap="none" dirty="0">
              <a:solidFill>
                <a:schemeClr val="tx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326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8" y="376925"/>
            <a:ext cx="4959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entrenamiento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ganado enfermo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232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Imágenes</a:t>
            </a:r>
            <a:r>
              <a:rPr lang="en-US" sz="2200" b="1" i="0" u="none" strike="noStrike" cap="none" dirty="0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 del ganado sano</a:t>
            </a:r>
            <a:endParaRPr sz="2200" b="1" i="0" u="none" strike="noStrike" cap="none" dirty="0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080850" y="2124675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 neuronal conv</a:t>
            </a:r>
            <a:r>
              <a:rPr lang="en-US" sz="1700" b="1">
                <a:solidFill>
                  <a:schemeClr val="accent4"/>
                </a:solidFill>
              </a:rPr>
              <a:t>olucional</a:t>
            </a:r>
            <a:endParaRPr sz="17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10128850" y="201877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62016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Clasificación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89448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Modelo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6"/>
          <p:cNvCxnSpPr>
            <a:stCxn id="237" idx="3"/>
          </p:cNvCxnSpPr>
          <p:nvPr/>
        </p:nvCxnSpPr>
        <p:spPr>
          <a:xfrm>
            <a:off x="2807200" y="1640689"/>
            <a:ext cx="4249500" cy="11925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6"/>
          <p:cNvCxnSpPr/>
          <p:nvPr/>
        </p:nvCxnSpPr>
        <p:spPr>
          <a:xfrm rot="10800000" flipH="1">
            <a:off x="2883550" y="3627638"/>
            <a:ext cx="4140600" cy="552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9293975" y="322920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77" y="37604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5" y="376925"/>
            <a:ext cx="346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</a:t>
            </a:r>
            <a:r>
              <a:rPr lang="en-US" sz="2200" b="1">
                <a:solidFill>
                  <a:srgbClr val="FFFFFF"/>
                </a:solidFill>
              </a:rPr>
              <a:t>validación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308320" y="4132591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Imagen del Ganado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3030463" y="3988089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Bicubic interpolation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Modelo de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add317ae2b_0_271"/>
          <p:cNvCxnSpPr/>
          <p:nvPr/>
        </p:nvCxnSpPr>
        <p:spPr>
          <a:xfrm>
            <a:off x="2654800" y="3164688"/>
            <a:ext cx="1027800" cy="21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93075" y="322925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 err="1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Está</a:t>
            </a:r>
            <a:r>
              <a:rPr lang="en-US" sz="2100" b="1" i="0" u="none" strike="noStrike" cap="none" dirty="0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 enfermo</a:t>
            </a:r>
            <a:endParaRPr sz="2100" b="1" i="0" u="none" strike="noStrike" cap="none" dirty="0">
              <a:solidFill>
                <a:srgbClr val="00AA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84114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Salida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54F9BBB-DF48-4FE1-91D8-842D6EE97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5095" y="2522854"/>
            <a:ext cx="1366762" cy="13617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5F8C9C2-86E1-4F6E-A0E7-329D00589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083" y="1818559"/>
            <a:ext cx="2273694" cy="22724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"/>
          <p:cNvSpPr/>
          <p:nvPr/>
        </p:nvSpPr>
        <p:spPr>
          <a:xfrm>
            <a:off x="265325" y="376925"/>
            <a:ext cx="5591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"/>
          <p:cNvSpPr/>
          <p:nvPr/>
        </p:nvSpPr>
        <p:spPr>
          <a:xfrm>
            <a:off x="222179" y="4449915"/>
            <a:ext cx="6307500" cy="737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El algoritmo de compresi</a:t>
            </a:r>
            <a:r>
              <a:rPr lang="es-ES" dirty="0">
                <a:solidFill>
                  <a:schemeClr val="accent1">
                    <a:lumMod val="50000"/>
                  </a:schemeClr>
                </a:solidFill>
              </a:rPr>
              <a:t>ón de imágenes para este proyecto fue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La interpolación bicubica la cual reduce el valor de los pixeles y vuelve la imagen en una imagen con perdida y de menor tamaño.</a:t>
            </a:r>
            <a:endParaRPr sz="1400" b="0" i="0" u="none" strike="noStrike" cap="none" dirty="0">
              <a:solidFill>
                <a:schemeClr val="accent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Picture 8" descr="Principle of bicubic interpolation. | Download Scientific Diagram">
            <a:extLst>
              <a:ext uri="{FF2B5EF4-FFF2-40B4-BE49-F238E27FC236}">
                <a16:creationId xmlns:a16="http://schemas.microsoft.com/office/drawing/2014/main" id="{DC8BE43E-1300-4C72-8120-FC100079A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89" y="979637"/>
            <a:ext cx="5930881" cy="305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3 grupos de enfermedades que atacan al ganado en verano | CONtexto ganadero  | Noticias principales sobre ganadería y agricultura en Colombia">
            <a:extLst>
              <a:ext uri="{FF2B5EF4-FFF2-40B4-BE49-F238E27FC236}">
                <a16:creationId xmlns:a16="http://schemas.microsoft.com/office/drawing/2014/main" id="{DD11D4EF-D07D-4C6B-9995-E1EDFF9C6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1185" y="1871601"/>
            <a:ext cx="4132199" cy="281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5056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8" name="Picture 6" descr="50+ 4K Ultra HD Vaca Fondos de pantalla | Fondos de Escritorio">
            <a:extLst>
              <a:ext uri="{FF2B5EF4-FFF2-40B4-BE49-F238E27FC236}">
                <a16:creationId xmlns:a16="http://schemas.microsoft.com/office/drawing/2014/main" id="{B8D632EF-E781-41B2-A8BC-D731CB067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091" y="1597840"/>
            <a:ext cx="4266762" cy="266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EA78927-FD30-47A1-A2F5-3068B71604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0604" y="1290014"/>
            <a:ext cx="4700766" cy="3285427"/>
          </a:xfrm>
          <a:prstGeom prst="rect">
            <a:avLst/>
          </a:prstGeom>
        </p:spPr>
      </p:pic>
      <p:sp>
        <p:nvSpPr>
          <p:cNvPr id="25" name="Google Shape;346;gadd317ae2b_0_11">
            <a:extLst>
              <a:ext uri="{FF2B5EF4-FFF2-40B4-BE49-F238E27FC236}">
                <a16:creationId xmlns:a16="http://schemas.microsoft.com/office/drawing/2014/main" id="{1E37659D-281E-4A17-8D3C-0655069CDD56}"/>
              </a:ext>
            </a:extLst>
          </p:cNvPr>
          <p:cNvSpPr/>
          <p:nvPr/>
        </p:nvSpPr>
        <p:spPr>
          <a:xfrm>
            <a:off x="587784" y="4678356"/>
            <a:ext cx="4469477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800" b="0" i="0" u="none" strike="noStrike" cap="none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Pasamos de una tabla 4x4 a una tabla 2x2 simplemente agarrando los extremos de cada pixel para tener un valor  “balanceado”.</a:t>
            </a:r>
            <a:endParaRPr sz="1800" b="0" i="0" u="none" strike="noStrike" cap="none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3485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>
            <a:off x="584640" y="4325520"/>
            <a:ext cx="5027400" cy="952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complejidad del tiempo y la memoria del algoritmo Huffman en tiempo es O(nlogn) y en memoria es O(logn) ya que hay una </a:t>
            </a:r>
            <a:r>
              <a:rPr lang="en-US" dirty="0">
                <a:solidFill>
                  <a:srgbClr val="001E33"/>
                </a:solidFill>
              </a:rPr>
              <a:t>cantidad de O(n) interacciones para cada elemento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73" name="Google Shape;373;p5"/>
          <p:cNvGraphicFramePr/>
          <p:nvPr>
            <p:extLst>
              <p:ext uri="{D42A27DB-BD31-4B8C-83A1-F6EECF244321}">
                <p14:modId xmlns:p14="http://schemas.microsoft.com/office/powerpoint/2010/main" val="4230968975"/>
              </p:ext>
            </p:extLst>
          </p:nvPr>
        </p:nvGraphicFramePr>
        <p:xfrm>
          <a:off x="547920" y="1956240"/>
          <a:ext cx="5075650" cy="237747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183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 dirty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complejidad del tiempo</a:t>
                      </a:r>
                      <a:endParaRPr sz="1800" b="0" u="none" strike="noStrike" cap="none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 dirty="0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1800" b="0" u="none" strike="noStrike" cap="none" dirty="0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dirty="0">
                          <a:solidFill>
                            <a:srgbClr val="FFFFFF"/>
                          </a:solidFill>
                        </a:rPr>
                        <a:t>Algoritmo de compression Huffman</a:t>
                      </a:r>
                      <a:endParaRPr sz="14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O(nlogn)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O(logn)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dirty="0">
                          <a:solidFill>
                            <a:srgbClr val="FFFFFF"/>
                          </a:solidFill>
                        </a:rPr>
                        <a:t>Algoritmo de</a:t>
                      </a:r>
                      <a:br>
                        <a:rPr lang="en-US" sz="1400" dirty="0">
                          <a:solidFill>
                            <a:srgbClr val="FFFFFF"/>
                          </a:solidFill>
                        </a:rPr>
                      </a:br>
                      <a:r>
                        <a:rPr lang="en-US" sz="1400" dirty="0">
                          <a:solidFill>
                            <a:srgbClr val="FFFFFF"/>
                          </a:solidFill>
                        </a:rPr>
                        <a:t>decompression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4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Huffman</a:t>
                      </a:r>
                      <a:endParaRPr sz="14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O(nlogn)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O(logn)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75" name="Google Shape;3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33427" y="1918444"/>
            <a:ext cx="4662476" cy="3018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6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Consumo de tiempo y memoria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9"/>
          <p:cNvSpPr/>
          <p:nvPr/>
        </p:nvSpPr>
        <p:spPr>
          <a:xfrm>
            <a:off x="224928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tiempo 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/>
          <p:nvPr/>
        </p:nvSpPr>
        <p:spPr>
          <a:xfrm>
            <a:off x="8156987" y="5099019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memoria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1" name="Google Shape;391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8800" y="5105520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9"/>
          <p:cNvPicPr preferRelativeResize="0"/>
          <p:nvPr/>
        </p:nvPicPr>
        <p:blipFill rotWithShape="1">
          <a:blip r:embed="rId5">
            <a:alphaModFix/>
          </a:blip>
          <a:srcRect l="28222" t="24850" r="28724" b="25399"/>
          <a:stretch/>
        </p:blipFill>
        <p:spPr>
          <a:xfrm>
            <a:off x="7383500" y="5095260"/>
            <a:ext cx="711720" cy="547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Gráfico 9">
            <a:extLst>
              <a:ext uri="{FF2B5EF4-FFF2-40B4-BE49-F238E27FC236}">
                <a16:creationId xmlns:a16="http://schemas.microsoft.com/office/drawing/2014/main" id="{BFDE07BA-80D7-4CB4-8B9A-202066A5F6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9805398"/>
              </p:ext>
            </p:extLst>
          </p:nvPr>
        </p:nvGraphicFramePr>
        <p:xfrm>
          <a:off x="1136073" y="1948873"/>
          <a:ext cx="4350327" cy="28848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1" name="CuadroTexto 10">
            <a:extLst>
              <a:ext uri="{FF2B5EF4-FFF2-40B4-BE49-F238E27FC236}">
                <a16:creationId xmlns:a16="http://schemas.microsoft.com/office/drawing/2014/main" id="{E318DF09-83D6-4872-A267-31D6D65DC0A4}"/>
              </a:ext>
            </a:extLst>
          </p:cNvPr>
          <p:cNvSpPr txBox="1"/>
          <p:nvPr/>
        </p:nvSpPr>
        <p:spPr>
          <a:xfrm rot="16200000">
            <a:off x="103408" y="2788897"/>
            <a:ext cx="20653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tx2">
                    <a:lumMod val="25000"/>
                  </a:schemeClr>
                </a:solidFill>
              </a:rPr>
              <a:t>Consumo del Tiempo(s)</a:t>
            </a:r>
            <a:endParaRPr lang="es-CO" sz="900" dirty="0">
              <a:solidFill>
                <a:schemeClr val="tx2">
                  <a:lumMod val="25000"/>
                </a:schemeClr>
              </a:solidFill>
            </a:endParaRPr>
          </a:p>
        </p:txBody>
      </p:sp>
      <p:graphicFrame>
        <p:nvGraphicFramePr>
          <p:cNvPr id="14" name="Gráfico 13">
            <a:extLst>
              <a:ext uri="{FF2B5EF4-FFF2-40B4-BE49-F238E27FC236}">
                <a16:creationId xmlns:a16="http://schemas.microsoft.com/office/drawing/2014/main" id="{8106C805-1DC5-42E2-AF2D-1480C29DB6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0687044"/>
              </p:ext>
            </p:extLst>
          </p:nvPr>
        </p:nvGraphicFramePr>
        <p:xfrm>
          <a:off x="6588408" y="1976242"/>
          <a:ext cx="5061524" cy="28110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8" name="CuadroTexto 27">
            <a:extLst>
              <a:ext uri="{FF2B5EF4-FFF2-40B4-BE49-F238E27FC236}">
                <a16:creationId xmlns:a16="http://schemas.microsoft.com/office/drawing/2014/main" id="{064D47D1-CDCC-4E7D-8DC8-89F9E5A6E033}"/>
              </a:ext>
            </a:extLst>
          </p:cNvPr>
          <p:cNvSpPr txBox="1"/>
          <p:nvPr/>
        </p:nvSpPr>
        <p:spPr>
          <a:xfrm rot="16200000">
            <a:off x="5557521" y="2893491"/>
            <a:ext cx="20653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tx2">
                    <a:lumMod val="25000"/>
                  </a:schemeClr>
                </a:solidFill>
              </a:rPr>
              <a:t>Consumo de Memoria(MB)</a:t>
            </a:r>
            <a:endParaRPr lang="es-CO" sz="900" dirty="0">
              <a:solidFill>
                <a:schemeClr val="tx2">
                  <a:lumMod val="2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</TotalTime>
  <Words>322</Words>
  <Application>Microsoft Office PowerPoint</Application>
  <PresentationFormat>Panorámica</PresentationFormat>
  <Paragraphs>57</Paragraphs>
  <Slides>12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Sebastian Arias Usma</cp:lastModifiedBy>
  <cp:revision>39</cp:revision>
  <dcterms:created xsi:type="dcterms:W3CDTF">2020-06-26T14:36:07Z</dcterms:created>
  <dcterms:modified xsi:type="dcterms:W3CDTF">2021-11-18T03:34:26Z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